
<file path=[Content_Types].xml><?xml version="1.0" encoding="utf-8"?>
<Types xmlns="http://schemas.openxmlformats.org/package/2006/content-types">
  <Default Extension="xml" ContentType="application/xml"/>
  <Default Extension="doc" ContentType="application/msword"/>
  <Default Extension="wmf" ContentType="image/x-wmf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  <p:sldId id="265" r:id="rId11"/>
    <p:sldId id="266" r:id="rId12"/>
    <p:sldId id="267" r:id="rId13"/>
    <p:sldId id="271" r:id="rId14"/>
    <p:sldId id="268" r:id="rId15"/>
    <p:sldId id="269" r:id="rId16"/>
    <p:sldId id="270" r:id="rId17"/>
    <p:sldId id="272" r:id="rId18"/>
    <p:sldId id="281" r:id="rId19"/>
    <p:sldId id="282" r:id="rId20"/>
    <p:sldId id="283" r:id="rId21"/>
    <p:sldId id="284" r:id="rId22"/>
    <p:sldId id="280" r:id="rId23"/>
    <p:sldId id="285" r:id="rId24"/>
    <p:sldId id="286" r:id="rId25"/>
    <p:sldId id="273" r:id="rId26"/>
    <p:sldId id="287" r:id="rId27"/>
    <p:sldId id="274" r:id="rId28"/>
    <p:sldId id="275" r:id="rId29"/>
    <p:sldId id="279" r:id="rId30"/>
    <p:sldId id="276" r:id="rId31"/>
    <p:sldId id="277" r:id="rId32"/>
    <p:sldId id="278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255" autoAdjust="0"/>
    <p:restoredTop sz="94660"/>
  </p:normalViewPr>
  <p:slideViewPr>
    <p:cSldViewPr snapToGrid="0">
      <p:cViewPr>
        <p:scale>
          <a:sx n="98" d="100"/>
          <a:sy n="98" d="100"/>
        </p:scale>
        <p:origin x="95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24331B-DE0F-9047-960A-E8B6C02942E7}" type="datetimeFigureOut">
              <a:rPr lang="en-US" smtClean="0"/>
              <a:t>11/29/17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6AEA38-752E-7A4E-848D-C1A6435D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072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28490-1847-4804-B492-416E5688E7AA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59EF-E477-481A-A083-8BDECEBC9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404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28490-1847-4804-B492-416E5688E7AA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59EF-E477-481A-A083-8BDECEBC9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415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28490-1847-4804-B492-416E5688E7AA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59EF-E477-481A-A083-8BDECEBC9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830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28490-1847-4804-B492-416E5688E7AA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59EF-E477-481A-A083-8BDECEBC9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968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28490-1847-4804-B492-416E5688E7AA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59EF-E477-481A-A083-8BDECEBC9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44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28490-1847-4804-B492-416E5688E7AA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59EF-E477-481A-A083-8BDECEBC9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982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28490-1847-4804-B492-416E5688E7AA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59EF-E477-481A-A083-8BDECEBC9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69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28490-1847-4804-B492-416E5688E7AA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59EF-E477-481A-A083-8BDECEBC9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906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28490-1847-4804-B492-416E5688E7AA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59EF-E477-481A-A083-8BDECEBC9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110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28490-1847-4804-B492-416E5688E7AA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59EF-E477-481A-A083-8BDECEBC9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35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28490-1847-4804-B492-416E5688E7AA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59EF-E477-481A-A083-8BDECEBC9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3914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28490-1847-4804-B492-416E5688E7AA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A59EF-E477-481A-A083-8BDECEBC9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5493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oleObject" Target="../embeddings/Microsoft_Word_97_-_2004_Document1.doc"/><Relationship Id="rId5" Type="http://schemas.openxmlformats.org/officeDocument/2006/relationships/image" Target="../media/image1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cst.org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gi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gi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u="sng" dirty="0" smtClean="0"/>
              <a:t>Module 1:</a:t>
            </a:r>
            <a:br>
              <a:rPr lang="en-GB" u="sng" dirty="0" smtClean="0"/>
            </a:br>
            <a:r>
              <a:rPr lang="en-GB" u="sng" dirty="0" smtClean="0"/>
              <a:t>Introduction to ECG &amp; Normal ECG </a:t>
            </a:r>
            <a:endParaRPr lang="en-GB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822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Importance of Correct anatomical positions 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Measurements &amp; Morphologies ONLY accurate if</a:t>
            </a:r>
          </a:p>
          <a:p>
            <a:pPr marL="0" indent="0">
              <a:buNone/>
            </a:pPr>
            <a:endParaRPr lang="en-GB" dirty="0" smtClean="0"/>
          </a:p>
          <a:p>
            <a:pPr lvl="1"/>
            <a:r>
              <a:rPr lang="en-GB" dirty="0" smtClean="0"/>
              <a:t>Precise anatomical positions adhered to </a:t>
            </a:r>
          </a:p>
          <a:p>
            <a:pPr marL="457200" lvl="1" indent="0">
              <a:buNone/>
            </a:pPr>
            <a:endParaRPr lang="en-GB" dirty="0" smtClean="0"/>
          </a:p>
          <a:p>
            <a:pPr lvl="1"/>
            <a:r>
              <a:rPr lang="en-GB" dirty="0" smtClean="0"/>
              <a:t>Standardised techniques are used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214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ECG Equipment Settings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Frequency Response</a:t>
            </a:r>
          </a:p>
          <a:p>
            <a:pPr lvl="1"/>
            <a:r>
              <a:rPr lang="en-GB" dirty="0" smtClean="0"/>
              <a:t>0.05Hz – 150Hz </a:t>
            </a:r>
          </a:p>
          <a:p>
            <a:pPr lvl="1"/>
            <a:r>
              <a:rPr lang="en-GB" dirty="0" smtClean="0"/>
              <a:t>companies often set these at 0.5 Hz – 50HZ</a:t>
            </a:r>
          </a:p>
          <a:p>
            <a:pPr lvl="1"/>
            <a:r>
              <a:rPr lang="en-GB" dirty="0" smtClean="0"/>
              <a:t>These are filtered ECGs and can alter isoelectric line placement &amp; morphologies</a:t>
            </a:r>
            <a:endParaRPr lang="en-GB" dirty="0"/>
          </a:p>
          <a:p>
            <a:r>
              <a:rPr lang="en-GB" dirty="0" smtClean="0"/>
              <a:t>Gain sensitivity – calibration accuracy</a:t>
            </a:r>
          </a:p>
          <a:p>
            <a:pPr lvl="1"/>
            <a:r>
              <a:rPr lang="en-GB" dirty="0" smtClean="0"/>
              <a:t>5, </a:t>
            </a:r>
            <a:r>
              <a:rPr lang="en-GB" b="1" dirty="0" smtClean="0"/>
              <a:t>10</a:t>
            </a:r>
            <a:r>
              <a:rPr lang="en-GB" dirty="0" smtClean="0"/>
              <a:t>, 20mm/mV (standard 10mm/mV)</a:t>
            </a:r>
          </a:p>
          <a:p>
            <a:r>
              <a:rPr lang="en-GB" dirty="0" smtClean="0"/>
              <a:t>Chart paper speed</a:t>
            </a:r>
          </a:p>
          <a:p>
            <a:pPr lvl="1"/>
            <a:r>
              <a:rPr lang="en-GB" b="1" dirty="0" smtClean="0"/>
              <a:t>25mm.sec</a:t>
            </a:r>
            <a:r>
              <a:rPr lang="en-GB" dirty="0" smtClean="0"/>
              <a:t> – standard</a:t>
            </a:r>
          </a:p>
          <a:p>
            <a:pPr lvl="1"/>
            <a:r>
              <a:rPr lang="en-GB" dirty="0" smtClean="0"/>
              <a:t>50mm/sec</a:t>
            </a:r>
          </a:p>
          <a:p>
            <a:pPr marL="0" indent="0">
              <a:buNone/>
            </a:pPr>
            <a:r>
              <a:rPr lang="en-GB" sz="1100" dirty="0" smtClean="0"/>
              <a:t>(AHA 2007)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164011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Precordial (Chest ) leads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Variations in precordial lead placement DIAGNOSTICALLY affects the ECG</a:t>
            </a:r>
          </a:p>
          <a:p>
            <a:r>
              <a:rPr lang="en-GB" dirty="0" smtClean="0"/>
              <a:t>Studies have shown V1&amp; V2 are consistently placed TOO HIGH</a:t>
            </a:r>
          </a:p>
          <a:p>
            <a:r>
              <a:rPr lang="en-GB" dirty="0" smtClean="0"/>
              <a:t>Correct anatomical positions should be used</a:t>
            </a:r>
          </a:p>
          <a:p>
            <a:r>
              <a:rPr lang="en-GB" dirty="0" smtClean="0"/>
              <a:t>Deviations must be annotated on ECG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sz="1400" dirty="0" smtClean="0"/>
              <a:t>SCST (2010)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11848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Chest lead placement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V1- 4</a:t>
            </a:r>
            <a:r>
              <a:rPr lang="en-GB" baseline="30000" dirty="0" smtClean="0"/>
              <a:t>th</a:t>
            </a:r>
            <a:r>
              <a:rPr lang="en-GB" dirty="0" smtClean="0"/>
              <a:t> intercostal space at right sternal edge</a:t>
            </a:r>
          </a:p>
          <a:p>
            <a:r>
              <a:rPr lang="en-GB" dirty="0" smtClean="0"/>
              <a:t>V2 – 4</a:t>
            </a:r>
            <a:r>
              <a:rPr lang="en-GB" baseline="30000" dirty="0" smtClean="0"/>
              <a:t>th</a:t>
            </a:r>
            <a:r>
              <a:rPr lang="en-GB" dirty="0" smtClean="0"/>
              <a:t> intercostal space left sternal edge (not always dead opposite V1)</a:t>
            </a:r>
          </a:p>
          <a:p>
            <a:r>
              <a:rPr lang="en-GB" dirty="0" smtClean="0"/>
              <a:t>V3 – midway diagonally between V2 &amp; V4</a:t>
            </a:r>
          </a:p>
          <a:p>
            <a:r>
              <a:rPr lang="en-GB" dirty="0" smtClean="0"/>
              <a:t>V4 Fifth intercostal space mid-clavicular line. (Not under nipple, remember ribs curve around the chest)</a:t>
            </a:r>
          </a:p>
          <a:p>
            <a:r>
              <a:rPr lang="en-GB" dirty="0" smtClean="0"/>
              <a:t>V5 – Left anterior axillary line at same horizontal plane as V4- ( lay the arm straight down the side, the electrode goes in the crease in a line with V4)</a:t>
            </a:r>
          </a:p>
          <a:p>
            <a:r>
              <a:rPr lang="en-GB" dirty="0" smtClean="0"/>
              <a:t>V6-mid-axillary line in a horizontal plane with V5 (line form the middle of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38200" y="5933435"/>
            <a:ext cx="6096000" cy="73635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GB" dirty="0" smtClean="0"/>
              <a:t>Modified from SCST (2010)</a:t>
            </a:r>
          </a:p>
          <a:p>
            <a:pPr>
              <a:lnSpc>
                <a:spcPct val="90000"/>
              </a:lnSpc>
            </a:pPr>
            <a:r>
              <a:rPr lang="en-GB" dirty="0" smtClean="0">
                <a:solidFill>
                  <a:schemeClr val="bg1"/>
                </a:solidFill>
              </a:rPr>
              <a:t> middle of the arm-pit in a straight line with V5)</a:t>
            </a:r>
          </a:p>
          <a:p>
            <a:pPr>
              <a:lnSpc>
                <a:spcPct val="90000"/>
              </a:lnSpc>
            </a:pPr>
            <a:r>
              <a:rPr lang="en-GB" sz="1050" dirty="0" smtClean="0">
                <a:solidFill>
                  <a:schemeClr val="bg1"/>
                </a:solidFill>
              </a:rPr>
              <a:t>Modified from SCST (2010)</a:t>
            </a:r>
            <a:endParaRPr lang="en-GB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24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3502004" y="457200"/>
            <a:ext cx="397038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4000" b="1" i="1" u="sng">
                <a:solidFill>
                  <a:srgbClr val="FFFFFF"/>
                </a:solidFill>
              </a:rPr>
              <a:t>STANDARD LEADS</a:t>
            </a:r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8729492"/>
              </p:ext>
            </p:extLst>
          </p:nvPr>
        </p:nvGraphicFramePr>
        <p:xfrm>
          <a:off x="2145323" y="396849"/>
          <a:ext cx="6816583" cy="57779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Document" r:id="rId4" imgW="5457960" imgH="4626720" progId="Word.Document.8">
                  <p:embed/>
                </p:oleObj>
              </mc:Choice>
              <mc:Fallback>
                <p:oleObj name="Document" r:id="rId4" imgW="5457960" imgH="462672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5323" y="396849"/>
                        <a:ext cx="6816583" cy="57779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Oval 8"/>
          <p:cNvSpPr>
            <a:spLocks noChangeArrowheads="1"/>
          </p:cNvSpPr>
          <p:nvPr/>
        </p:nvSpPr>
        <p:spPr bwMode="auto">
          <a:xfrm>
            <a:off x="3989021" y="2828618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i="1" dirty="0">
                <a:solidFill>
                  <a:srgbClr val="000000"/>
                </a:solidFill>
              </a:rPr>
              <a:t>V1</a:t>
            </a:r>
            <a:endParaRPr lang="en-GB" i="1" dirty="0">
              <a:solidFill>
                <a:srgbClr val="000000"/>
              </a:solidFill>
            </a:endParaRPr>
          </a:p>
        </p:txBody>
      </p:sp>
      <p:sp>
        <p:nvSpPr>
          <p:cNvPr id="13321" name="Oval 9"/>
          <p:cNvSpPr>
            <a:spLocks noChangeArrowheads="1"/>
          </p:cNvSpPr>
          <p:nvPr/>
        </p:nvSpPr>
        <p:spPr bwMode="auto">
          <a:xfrm>
            <a:off x="5835182" y="36925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i="1" dirty="0">
                <a:solidFill>
                  <a:srgbClr val="000000"/>
                </a:solidFill>
              </a:rPr>
              <a:t>V4</a:t>
            </a:r>
          </a:p>
        </p:txBody>
      </p:sp>
      <p:sp>
        <p:nvSpPr>
          <p:cNvPr id="13322" name="Oval 10"/>
          <p:cNvSpPr>
            <a:spLocks noChangeArrowheads="1"/>
          </p:cNvSpPr>
          <p:nvPr/>
        </p:nvSpPr>
        <p:spPr bwMode="auto">
          <a:xfrm>
            <a:off x="4446221" y="2873382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i="1" dirty="0">
                <a:solidFill>
                  <a:srgbClr val="000000"/>
                </a:solidFill>
              </a:rPr>
              <a:t>V2</a:t>
            </a:r>
            <a:endParaRPr lang="en-GB" i="1" dirty="0">
              <a:solidFill>
                <a:srgbClr val="000000"/>
              </a:solidFill>
            </a:endParaRPr>
          </a:p>
        </p:txBody>
      </p:sp>
      <p:sp>
        <p:nvSpPr>
          <p:cNvPr id="13323" name="Oval 11"/>
          <p:cNvSpPr>
            <a:spLocks noChangeArrowheads="1"/>
          </p:cNvSpPr>
          <p:nvPr/>
        </p:nvSpPr>
        <p:spPr bwMode="auto">
          <a:xfrm>
            <a:off x="6843978" y="3669937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i="1">
                <a:solidFill>
                  <a:srgbClr val="000000"/>
                </a:solidFill>
              </a:rPr>
              <a:t>V5</a:t>
            </a:r>
          </a:p>
        </p:txBody>
      </p:sp>
      <p:sp>
        <p:nvSpPr>
          <p:cNvPr id="13324" name="Oval 12"/>
          <p:cNvSpPr>
            <a:spLocks noChangeArrowheads="1"/>
          </p:cNvSpPr>
          <p:nvPr/>
        </p:nvSpPr>
        <p:spPr bwMode="auto">
          <a:xfrm>
            <a:off x="4981393" y="3212737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i="1" dirty="0">
                <a:solidFill>
                  <a:srgbClr val="000000"/>
                </a:solidFill>
              </a:rPr>
              <a:t>V3</a:t>
            </a:r>
          </a:p>
        </p:txBody>
      </p:sp>
      <p:sp>
        <p:nvSpPr>
          <p:cNvPr id="13325" name="Oval 13"/>
          <p:cNvSpPr>
            <a:spLocks noChangeArrowheads="1"/>
          </p:cNvSpPr>
          <p:nvPr/>
        </p:nvSpPr>
        <p:spPr bwMode="auto">
          <a:xfrm>
            <a:off x="7243785" y="3669937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i="1" dirty="0">
                <a:solidFill>
                  <a:srgbClr val="000000"/>
                </a:solidFill>
              </a:rPr>
              <a:t>V6</a:t>
            </a:r>
          </a:p>
        </p:txBody>
      </p:sp>
    </p:spTree>
    <p:extLst>
      <p:ext uri="{BB962C8B-B14F-4D97-AF65-F5344CB8AC3E}">
        <p14:creationId xmlns:p14="http://schemas.microsoft.com/office/powerpoint/2010/main" val="23382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1" u="sng" dirty="0" smtClean="0"/>
              <a:t>Quick Guide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b="1" i="1" u="sng" dirty="0" smtClean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b="1" i="1" u="sng" dirty="0" smtClean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GB" dirty="0" smtClean="0"/>
              <a:t>  Measure from sternal notch NOT clavicle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 smtClean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GB" dirty="0" smtClean="0"/>
              <a:t>  V4 mid clavicular NOT necessarily under the nipple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 smtClean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GB" dirty="0" smtClean="0"/>
              <a:t>  V4 under breast tissue NOT above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 smtClean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GB" dirty="0" smtClean="0"/>
              <a:t>  V4-V6 placed horizontally NOT curving up following rib cage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98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should a Normal ECG look like?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Positive in lead 1</a:t>
            </a:r>
          </a:p>
          <a:p>
            <a:r>
              <a:rPr lang="en-GB" sz="3200" dirty="0" smtClean="0"/>
              <a:t>Negative in </a:t>
            </a:r>
            <a:r>
              <a:rPr lang="en-GB" sz="3200" dirty="0" err="1" smtClean="0"/>
              <a:t>aVR</a:t>
            </a:r>
            <a:endParaRPr lang="en-GB" sz="3200" dirty="0" smtClean="0"/>
          </a:p>
          <a:p>
            <a:r>
              <a:rPr lang="en-GB" sz="3200" dirty="0" smtClean="0"/>
              <a:t>Increase in R wave progression V1- V5 (V6 can be a little smaller)</a:t>
            </a:r>
          </a:p>
          <a:p>
            <a:r>
              <a:rPr lang="en-GB" sz="3200" dirty="0" smtClean="0"/>
              <a:t>1 P wave for each QRS</a:t>
            </a:r>
          </a:p>
          <a:p>
            <a:r>
              <a:rPr lang="en-GB" sz="3200" dirty="0" smtClean="0"/>
              <a:t>Normal morphologies</a:t>
            </a:r>
          </a:p>
          <a:p>
            <a:r>
              <a:rPr lang="en-GB" sz="3200" dirty="0" smtClean="0"/>
              <a:t>Normal intervals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57033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Transposition of V1 and V3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7" descr="ecg_12lead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958" y="1769696"/>
            <a:ext cx="7376084" cy="479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07958" y="5728555"/>
            <a:ext cx="737608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Poor R wave Progression (note V3)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6" name="Oval 5"/>
          <p:cNvSpPr/>
          <p:nvPr/>
        </p:nvSpPr>
        <p:spPr>
          <a:xfrm>
            <a:off x="6096000" y="5053616"/>
            <a:ext cx="2215661" cy="778486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99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Technical </a:t>
            </a:r>
            <a:r>
              <a:rPr lang="en-GB" dirty="0" err="1" smtClean="0"/>
              <a:t>Dextrocardia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2" descr="http://ars.els-cdn.com/content/image/1-s2.0-S0736467912002454-gr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312" y="1820579"/>
            <a:ext cx="8670667" cy="406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 bwMode="auto">
          <a:xfrm>
            <a:off x="1098312" y="1536659"/>
            <a:ext cx="4520698" cy="1514842"/>
          </a:xfrm>
          <a:prstGeom prst="ellipse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6013938"/>
            <a:ext cx="9495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Right and left arm transposed</a:t>
            </a:r>
          </a:p>
          <a:p>
            <a:r>
              <a:rPr lang="en-GB" dirty="0" smtClean="0"/>
              <a:t>(if not consider true </a:t>
            </a:r>
            <a:r>
              <a:rPr lang="en-GB" dirty="0" err="1" smtClean="0"/>
              <a:t>dextrocardia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886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Useful reading / guidelines</a:t>
            </a:r>
          </a:p>
          <a:p>
            <a:r>
              <a:rPr lang="en-GB" dirty="0" smtClean="0"/>
              <a:t>Crawford J &amp; Doherty L ; Practical Aspects of ECG Recording: M&amp;K publishing 2012</a:t>
            </a:r>
          </a:p>
          <a:p>
            <a:r>
              <a:rPr lang="en-GB" dirty="0" smtClean="0"/>
              <a:t>Society of </a:t>
            </a:r>
            <a:r>
              <a:rPr lang="en-GB" dirty="0" err="1" smtClean="0"/>
              <a:t>Cardiological</a:t>
            </a:r>
            <a:r>
              <a:rPr lang="en-GB" dirty="0" smtClean="0"/>
              <a:t> Science &amp; Technology and the British Cardiovascular Society. (2010) Clinical Guidelines by consensus: Recording a standard 12-lead ECG an approved methodology. Available at </a:t>
            </a:r>
            <a:r>
              <a:rPr lang="en-GB" dirty="0" smtClean="0">
                <a:hlinkClick r:id="rId2"/>
              </a:rPr>
              <a:t>http://www.scst.org</a:t>
            </a:r>
            <a:r>
              <a:rPr lang="en-GB" dirty="0" smtClean="0"/>
              <a:t>/resources/consensus_guideline_for_recording_a_12_lead_ECG_Rev_072010bpdf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501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u="sng" dirty="0" smtClean="0"/>
              <a:t>Normal ECG</a:t>
            </a:r>
            <a:endParaRPr lang="en-GB" u="sng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64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ECG Paper</a:t>
            </a:r>
          </a:p>
        </p:txBody>
      </p:sp>
      <p:graphicFrame>
        <p:nvGraphicFramePr>
          <p:cNvPr id="9538" name="Group 322"/>
          <p:cNvGraphicFramePr>
            <a:graphicFrameLocks noGrp="1"/>
          </p:cNvGraphicFramePr>
          <p:nvPr/>
        </p:nvGraphicFramePr>
        <p:xfrm>
          <a:off x="3429000" y="1752600"/>
          <a:ext cx="4343400" cy="4064000"/>
        </p:xfrm>
        <a:graphic>
          <a:graphicData uri="http://schemas.openxmlformats.org/drawingml/2006/table">
            <a:tbl>
              <a:tblPr/>
              <a:tblGrid>
                <a:gridCol w="271463"/>
                <a:gridCol w="271462"/>
                <a:gridCol w="271463"/>
                <a:gridCol w="271462"/>
                <a:gridCol w="223828"/>
                <a:gridCol w="319097"/>
                <a:gridCol w="271463"/>
                <a:gridCol w="271462"/>
                <a:gridCol w="271463"/>
                <a:gridCol w="271462"/>
                <a:gridCol w="271463"/>
                <a:gridCol w="271462"/>
                <a:gridCol w="271463"/>
                <a:gridCol w="271462"/>
                <a:gridCol w="271463"/>
                <a:gridCol w="271462"/>
              </a:tblGrid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704" name="AutoShape 324"/>
          <p:cNvSpPr>
            <a:spLocks/>
          </p:cNvSpPr>
          <p:nvPr/>
        </p:nvSpPr>
        <p:spPr bwMode="auto">
          <a:xfrm>
            <a:off x="7772400" y="1981200"/>
            <a:ext cx="533400" cy="3581400"/>
          </a:xfrm>
          <a:prstGeom prst="rightBrace">
            <a:avLst>
              <a:gd name="adj1" fmla="val 5595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05" name="Text Box 325"/>
          <p:cNvSpPr txBox="1">
            <a:spLocks noChangeArrowheads="1"/>
          </p:cNvSpPr>
          <p:nvPr/>
        </p:nvSpPr>
        <p:spPr bwMode="auto">
          <a:xfrm>
            <a:off x="8686800" y="3124201"/>
            <a:ext cx="1295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>
                <a:latin typeface="Times New Roman" pitchFamily="18" charset="0"/>
              </a:rPr>
              <a:t>10mm = 1mV</a:t>
            </a:r>
          </a:p>
        </p:txBody>
      </p:sp>
      <p:sp>
        <p:nvSpPr>
          <p:cNvPr id="17706" name="AutoShape 326"/>
          <p:cNvSpPr>
            <a:spLocks/>
          </p:cNvSpPr>
          <p:nvPr/>
        </p:nvSpPr>
        <p:spPr bwMode="auto">
          <a:xfrm rot="5365100">
            <a:off x="3916363" y="5330825"/>
            <a:ext cx="228600" cy="1295400"/>
          </a:xfrm>
          <a:prstGeom prst="rightBrace">
            <a:avLst>
              <a:gd name="adj1" fmla="val 4722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07" name="AutoShape 327"/>
          <p:cNvSpPr>
            <a:spLocks/>
          </p:cNvSpPr>
          <p:nvPr/>
        </p:nvSpPr>
        <p:spPr bwMode="auto">
          <a:xfrm rot="5353442">
            <a:off x="6743700" y="5829300"/>
            <a:ext cx="152400" cy="228600"/>
          </a:xfrm>
          <a:prstGeom prst="rightBrace">
            <a:avLst>
              <a:gd name="adj1" fmla="val 125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08" name="Text Box 328"/>
          <p:cNvSpPr txBox="1">
            <a:spLocks noChangeArrowheads="1"/>
          </p:cNvSpPr>
          <p:nvPr/>
        </p:nvSpPr>
        <p:spPr bwMode="auto">
          <a:xfrm>
            <a:off x="3276600" y="6019800"/>
            <a:ext cx="2209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/>
              <a:t>5mm = 0.2secs</a:t>
            </a:r>
          </a:p>
          <a:p>
            <a:pPr eaLnBrk="1" hangingPunct="1">
              <a:spcBef>
                <a:spcPct val="50000"/>
              </a:spcBef>
            </a:pPr>
            <a:endParaRPr lang="en-GB" sz="2400">
              <a:latin typeface="Times New Roman" pitchFamily="18" charset="0"/>
            </a:endParaRPr>
          </a:p>
        </p:txBody>
      </p:sp>
      <p:sp>
        <p:nvSpPr>
          <p:cNvPr id="17709" name="Text Box 329"/>
          <p:cNvSpPr txBox="1">
            <a:spLocks noChangeArrowheads="1"/>
          </p:cNvSpPr>
          <p:nvPr/>
        </p:nvSpPr>
        <p:spPr bwMode="auto">
          <a:xfrm>
            <a:off x="6400800" y="6035676"/>
            <a:ext cx="2362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/>
              <a:t>1mm = 0.04secs</a:t>
            </a:r>
            <a:endParaRPr lang="en-GB" sz="2400">
              <a:latin typeface="Times New Roman" pitchFamily="18" charset="0"/>
            </a:endParaRPr>
          </a:p>
        </p:txBody>
      </p:sp>
      <p:sp>
        <p:nvSpPr>
          <p:cNvPr id="17710" name="Text Box 330"/>
          <p:cNvSpPr txBox="1">
            <a:spLocks noChangeArrowheads="1"/>
          </p:cNvSpPr>
          <p:nvPr/>
        </p:nvSpPr>
        <p:spPr bwMode="auto">
          <a:xfrm>
            <a:off x="3733800" y="6400800"/>
            <a:ext cx="480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>
                <a:latin typeface="Times New Roman" pitchFamily="18" charset="0"/>
              </a:rPr>
              <a:t>When paper speed = 25mm/sec</a:t>
            </a:r>
          </a:p>
        </p:txBody>
      </p:sp>
    </p:spTree>
    <p:extLst>
      <p:ext uri="{BB962C8B-B14F-4D97-AF65-F5344CB8AC3E}">
        <p14:creationId xmlns:p14="http://schemas.microsoft.com/office/powerpoint/2010/main" val="418024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Intervals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0958" y="2074984"/>
            <a:ext cx="6526958" cy="3589827"/>
          </a:xfrm>
          <a:solidFill>
            <a:srgbClr val="FF0000">
              <a:alpha val="32000"/>
            </a:srgbClr>
          </a:solidFill>
          <a:ln w="25400">
            <a:noFill/>
          </a:ln>
        </p:spPr>
      </p:pic>
      <p:sp>
        <p:nvSpPr>
          <p:cNvPr id="5" name="Rectangle 4"/>
          <p:cNvSpPr/>
          <p:nvPr/>
        </p:nvSpPr>
        <p:spPr>
          <a:xfrm>
            <a:off x="1046033" y="4110278"/>
            <a:ext cx="914400" cy="13188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960433" y="2508069"/>
            <a:ext cx="678264" cy="354103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960434" y="4110277"/>
            <a:ext cx="1969016" cy="1318847"/>
          </a:xfrm>
          <a:prstGeom prst="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218854" y="2080726"/>
            <a:ext cx="5110065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PR interval – Beginning of P wave to beginning of QRS complex (0.12 -0.2 secs)</a:t>
            </a:r>
          </a:p>
          <a:p>
            <a:endParaRPr lang="en-GB" dirty="0"/>
          </a:p>
          <a:p>
            <a:r>
              <a:rPr lang="en-GB" dirty="0" smtClean="0"/>
              <a:t>QRS complex - &lt; 0.12 secs</a:t>
            </a:r>
          </a:p>
          <a:p>
            <a:endParaRPr lang="en-GB" dirty="0"/>
          </a:p>
          <a:p>
            <a:r>
              <a:rPr lang="en-GB" dirty="0" smtClean="0"/>
              <a:t>ST segments  - </a:t>
            </a:r>
            <a:r>
              <a:rPr lang="en-GB" dirty="0" err="1" smtClean="0"/>
              <a:t>isolelectric</a:t>
            </a:r>
            <a:r>
              <a:rPr lang="en-GB" dirty="0" smtClean="0"/>
              <a:t> line</a:t>
            </a:r>
          </a:p>
          <a:p>
            <a:endParaRPr lang="en-GB" dirty="0"/>
          </a:p>
          <a:p>
            <a:r>
              <a:rPr lang="en-GB" dirty="0" smtClean="0"/>
              <a:t>QT interval –</a:t>
            </a:r>
          </a:p>
          <a:p>
            <a:endParaRPr lang="en-GB" dirty="0"/>
          </a:p>
          <a:p>
            <a:pPr>
              <a:lnSpc>
                <a:spcPct val="90000"/>
              </a:lnSpc>
            </a:pPr>
            <a:r>
              <a:rPr lang="en-GB" dirty="0" err="1"/>
              <a:t>QTc</a:t>
            </a:r>
            <a:r>
              <a:rPr lang="en-GB" dirty="0"/>
              <a:t> =       </a:t>
            </a:r>
            <a:r>
              <a:rPr lang="en-GB" u="sng" dirty="0"/>
              <a:t>QT interval </a:t>
            </a:r>
          </a:p>
          <a:p>
            <a:pPr>
              <a:lnSpc>
                <a:spcPct val="90000"/>
              </a:lnSpc>
            </a:pPr>
            <a:r>
              <a:rPr lang="en-GB" dirty="0"/>
              <a:t>                 </a:t>
            </a:r>
            <a:r>
              <a:rPr lang="en-GB" dirty="0">
                <a:sym typeface="Symbol" pitchFamily="18" charset="2"/>
              </a:rPr>
              <a:t>RR </a:t>
            </a:r>
            <a:r>
              <a:rPr lang="en-GB" dirty="0" smtClean="0">
                <a:sym typeface="Symbol" pitchFamily="18" charset="2"/>
              </a:rPr>
              <a:t>interval</a:t>
            </a:r>
          </a:p>
          <a:p>
            <a:pPr>
              <a:lnSpc>
                <a:spcPct val="90000"/>
              </a:lnSpc>
            </a:pPr>
            <a:endParaRPr lang="en-GB" dirty="0"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GB" dirty="0">
                <a:sym typeface="Symbol" pitchFamily="18" charset="2"/>
              </a:rPr>
              <a:t>Where QT &amp; RR are measured in time (secs </a:t>
            </a:r>
            <a:r>
              <a:rPr lang="en-GB" dirty="0" smtClean="0">
                <a:sym typeface="Symbol" pitchFamily="18" charset="2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GB" dirty="0" smtClean="0">
                <a:sym typeface="Symbol" pitchFamily="18" charset="2"/>
              </a:rPr>
              <a:t>(&lt; .44secs)</a:t>
            </a:r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 </a:t>
            </a:r>
          </a:p>
          <a:p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5984033" y="2202024"/>
            <a:ext cx="195943" cy="1959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988700" y="2970857"/>
            <a:ext cx="195943" cy="19594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6036907" y="4082645"/>
            <a:ext cx="195943" cy="195943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/>
          <p:cNvCxnSpPr/>
          <p:nvPr/>
        </p:nvCxnSpPr>
        <p:spPr>
          <a:xfrm>
            <a:off x="50777" y="4963886"/>
            <a:ext cx="5547590" cy="0"/>
          </a:xfrm>
          <a:prstGeom prst="line">
            <a:avLst/>
          </a:prstGeom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831633" y="3610947"/>
            <a:ext cx="401217" cy="0"/>
          </a:xfrm>
          <a:prstGeom prst="line">
            <a:avLst/>
          </a:prstGeom>
          <a:ln w="3492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12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Normal Heart rates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err="1"/>
              <a:t>Fetus</a:t>
            </a:r>
            <a:r>
              <a:rPr lang="en-GB" dirty="0"/>
              <a:t> – varies from 120-160 bpm</a:t>
            </a:r>
          </a:p>
          <a:p>
            <a:r>
              <a:rPr lang="en-GB" dirty="0"/>
              <a:t>Neonate – 70bpm when sleeping, </a:t>
            </a:r>
            <a:r>
              <a:rPr lang="en-GB" dirty="0" err="1"/>
              <a:t>upto</a:t>
            </a:r>
            <a:r>
              <a:rPr lang="en-GB" dirty="0"/>
              <a:t> </a:t>
            </a:r>
            <a:r>
              <a:rPr lang="en-GB" dirty="0" err="1"/>
              <a:t>approx</a:t>
            </a:r>
            <a:r>
              <a:rPr lang="en-GB" dirty="0"/>
              <a:t> 180bpm when active</a:t>
            </a:r>
          </a:p>
          <a:p>
            <a:r>
              <a:rPr lang="en-GB" dirty="0"/>
              <a:t>Week old baby at rest – 140bpm</a:t>
            </a:r>
          </a:p>
          <a:p>
            <a:r>
              <a:rPr lang="en-GB" dirty="0"/>
              <a:t>Year old – 120bpm</a:t>
            </a:r>
          </a:p>
          <a:p>
            <a:r>
              <a:rPr lang="en-GB" dirty="0"/>
              <a:t>By 6 years old – average rate of &lt;100bpm</a:t>
            </a:r>
          </a:p>
          <a:p>
            <a:r>
              <a:rPr lang="en-GB" dirty="0"/>
              <a:t>Adolescent – 80bpm</a:t>
            </a:r>
          </a:p>
          <a:p>
            <a:r>
              <a:rPr lang="en-GB" dirty="0"/>
              <a:t>Normal adult – 60-100bpm</a:t>
            </a:r>
          </a:p>
          <a:p>
            <a:r>
              <a:rPr lang="en-GB" dirty="0"/>
              <a:t>The wide range of normal for an adult depends on fitness, emotional stress , physical activity etc.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744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324" y="136525"/>
            <a:ext cx="10515600" cy="1325563"/>
          </a:xfrm>
        </p:spPr>
        <p:txBody>
          <a:bodyPr/>
          <a:lstStyle/>
          <a:p>
            <a:r>
              <a:rPr lang="en-GB" sz="2800" dirty="0" smtClean="0"/>
              <a:t>Sinus rhythm, no abnormalities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1600" dirty="0" smtClean="0"/>
              <a:t>Against which all other ECGs can be measured</a:t>
            </a:r>
            <a:endParaRPr lang="en-GB" sz="1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0292" y="1177740"/>
            <a:ext cx="9231923" cy="56723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16662" y="1072662"/>
            <a:ext cx="197533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ECG interpretation process</a:t>
            </a:r>
          </a:p>
          <a:p>
            <a:endParaRPr lang="en-GB" dirty="0"/>
          </a:p>
          <a:p>
            <a:pPr marL="342900" indent="-342900">
              <a:buAutoNum type="arabicPeriod"/>
            </a:pPr>
            <a:r>
              <a:rPr lang="en-GB" dirty="0" smtClean="0"/>
              <a:t>Is there a clear definable P wave? YES</a:t>
            </a:r>
          </a:p>
          <a:p>
            <a:pPr marL="342900" indent="-342900">
              <a:buAutoNum type="arabicPeriod"/>
            </a:pPr>
            <a:r>
              <a:rPr lang="en-GB" dirty="0" smtClean="0"/>
              <a:t>Is there 1 QRS for every P wave ? YES</a:t>
            </a:r>
          </a:p>
          <a:p>
            <a:pPr marL="342900" indent="-342900">
              <a:buAutoNum type="arabicPeriod"/>
            </a:pPr>
            <a:r>
              <a:rPr lang="en-GB" dirty="0" smtClean="0"/>
              <a:t>Is it regular or irregular ? Could be both (sinus arrhythmia)</a:t>
            </a:r>
          </a:p>
          <a:p>
            <a:pPr marL="342900" indent="-342900">
              <a:buAutoNum type="arabicPeriod"/>
            </a:pPr>
            <a:r>
              <a:rPr lang="en-GB" dirty="0" smtClean="0"/>
              <a:t>Intervals ? NORMAL</a:t>
            </a:r>
          </a:p>
          <a:p>
            <a:pPr marL="342900" indent="-342900">
              <a:buAutoNum type="arabicPeriod"/>
            </a:pPr>
            <a:r>
              <a:rPr lang="en-GB" dirty="0" err="1" smtClean="0"/>
              <a:t>Morphologies?NORMAL</a:t>
            </a:r>
            <a:r>
              <a:rPr lang="en-GB" dirty="0" smtClean="0"/>
              <a:t> </a:t>
            </a:r>
          </a:p>
          <a:p>
            <a:pPr marL="342900" indent="-34290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009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u="sng" dirty="0" smtClean="0"/>
              <a:t>Module 2 </a:t>
            </a:r>
            <a:br>
              <a:rPr lang="en-GB" u="sng" dirty="0" smtClean="0"/>
            </a:br>
            <a:r>
              <a:rPr lang="en-GB" u="sng" dirty="0" smtClean="0"/>
              <a:t>ATRIAL FIBRILLATION </a:t>
            </a:r>
            <a:endParaRPr lang="en-GB" u="sng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60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Atrial ectopic beat </a:t>
            </a:r>
            <a:endParaRPr lang="en-GB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825625"/>
            <a:ext cx="4419600" cy="4351338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GB" dirty="0" smtClean="0"/>
              <a:t>Premature Normal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GB" dirty="0" smtClean="0"/>
              <a:t>SVE</a:t>
            </a:r>
          </a:p>
          <a:p>
            <a:pPr eaLnBrk="1" hangingPunct="1"/>
            <a:r>
              <a:rPr lang="en-GB" dirty="0" smtClean="0"/>
              <a:t>Premature</a:t>
            </a:r>
          </a:p>
          <a:p>
            <a:pPr lvl="2" eaLnBrk="1" hangingPunct="1"/>
            <a:r>
              <a:rPr lang="en-GB" dirty="0" smtClean="0"/>
              <a:t>Occurs in diastolic period of preceding sinus beat</a:t>
            </a:r>
          </a:p>
          <a:p>
            <a:pPr lvl="2" eaLnBrk="1" hangingPunct="1"/>
            <a:r>
              <a:rPr lang="en-GB" dirty="0" smtClean="0"/>
              <a:t>Seen earlier than the next expected sinus beat</a:t>
            </a:r>
          </a:p>
          <a:p>
            <a:pPr eaLnBrk="1" hangingPunct="1"/>
            <a:r>
              <a:rPr lang="en-GB" dirty="0" smtClean="0"/>
              <a:t>Bizarre</a:t>
            </a:r>
          </a:p>
          <a:p>
            <a:pPr lvl="2" eaLnBrk="1" hangingPunct="1"/>
            <a:r>
              <a:rPr lang="en-GB" dirty="0" smtClean="0"/>
              <a:t>Origin of ectopic is a focus other than the SAN</a:t>
            </a:r>
          </a:p>
          <a:p>
            <a:pPr lvl="2" eaLnBrk="1" hangingPunct="1"/>
            <a:r>
              <a:rPr lang="en-GB" dirty="0" smtClean="0"/>
              <a:t>P wave will have different morphology</a:t>
            </a:r>
          </a:p>
          <a:p>
            <a:pPr lvl="2" eaLnBrk="1" hangingPunct="1"/>
            <a:r>
              <a:rPr lang="en-GB" dirty="0" smtClean="0"/>
              <a:t>May be notched, or inverted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0445" y="1825625"/>
            <a:ext cx="4982293" cy="315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80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 wave morphology</a:t>
            </a:r>
            <a:br>
              <a:rPr lang="en-GB" dirty="0" smtClean="0"/>
            </a:br>
            <a:r>
              <a:rPr lang="en-GB" dirty="0" smtClean="0"/>
              <a:t>different morphology to sinus P wave</a:t>
            </a:r>
            <a:br>
              <a:rPr lang="en-GB" dirty="0" smtClean="0"/>
            </a:br>
            <a:r>
              <a:rPr lang="en-GB" sz="2700" dirty="0" smtClean="0"/>
              <a:t>(maybe very subtle)  </a:t>
            </a:r>
            <a:endParaRPr lang="en-GB" sz="27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7523" y="2012200"/>
            <a:ext cx="10515600" cy="22900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485" y="4589032"/>
            <a:ext cx="4676775" cy="1266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8123" y="4623776"/>
            <a:ext cx="5715000" cy="1400175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6853881" y="3229232"/>
            <a:ext cx="362465" cy="37894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6292615" y="4002833"/>
            <a:ext cx="184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Inverted P wave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8776" y="5222444"/>
            <a:ext cx="195942" cy="40846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80517" y="5773293"/>
            <a:ext cx="184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Peaked P wave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8939399" y="5901098"/>
            <a:ext cx="184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 wave in T wave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7935" y="5058204"/>
            <a:ext cx="345232" cy="42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78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137" y="682366"/>
            <a:ext cx="10515600" cy="698565"/>
          </a:xfrm>
        </p:spPr>
        <p:txBody>
          <a:bodyPr>
            <a:normAutofit fontScale="90000"/>
          </a:bodyPr>
          <a:lstStyle/>
          <a:p>
            <a:r>
              <a:rPr lang="en-GB" sz="4000" dirty="0" smtClean="0"/>
              <a:t>Compensatory Pause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47981" y="1669266"/>
            <a:ext cx="6259285" cy="13631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1717" y="4683868"/>
            <a:ext cx="5712447" cy="14022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4137" y="1933303"/>
            <a:ext cx="3657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Sinus rhythm has been </a:t>
            </a:r>
            <a:r>
              <a:rPr lang="en-GB" sz="2400" dirty="0" smtClean="0"/>
              <a:t>disturbed</a:t>
            </a:r>
          </a:p>
          <a:p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Compensatory </a:t>
            </a:r>
            <a:r>
              <a:rPr lang="en-GB" sz="2400" dirty="0"/>
              <a:t>pause following ectopic </a:t>
            </a:r>
            <a:r>
              <a:rPr lang="en-GB" sz="2400" dirty="0" smtClean="0"/>
              <a:t>beat</a:t>
            </a:r>
          </a:p>
          <a:p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Early </a:t>
            </a:r>
            <a:r>
              <a:rPr lang="en-GB" sz="2400" dirty="0"/>
              <a:t>beat , causes heart to go through a complete recovery phase before SAN can discharge again.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492482" y="1978090"/>
            <a:ext cx="1101012" cy="933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9520335" y="2022792"/>
            <a:ext cx="1493829" cy="29943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8453535" y="5010539"/>
            <a:ext cx="653143" cy="1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9588201" y="5010539"/>
            <a:ext cx="806101" cy="1"/>
          </a:xfrm>
          <a:prstGeom prst="straightConnector1">
            <a:avLst/>
          </a:prstGeom>
          <a:ln w="158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811347" y="3592286"/>
            <a:ext cx="3455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Sinus RR interval</a:t>
            </a:r>
          </a:p>
          <a:p>
            <a:r>
              <a:rPr lang="en-GB" dirty="0" smtClean="0"/>
              <a:t>Compensatory Pause RR interval 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316" y="3693527"/>
            <a:ext cx="816935" cy="164606"/>
          </a:xfrm>
          <a:prstGeom prst="rect">
            <a:avLst/>
          </a:prstGeom>
        </p:spPr>
      </p:pic>
      <p:cxnSp>
        <p:nvCxnSpPr>
          <p:cNvPr id="20" name="Straight Arrow Connector 19"/>
          <p:cNvCxnSpPr/>
          <p:nvPr/>
        </p:nvCxnSpPr>
        <p:spPr>
          <a:xfrm flipV="1">
            <a:off x="6005246" y="4048373"/>
            <a:ext cx="806101" cy="1"/>
          </a:xfrm>
          <a:prstGeom prst="straightConnector1">
            <a:avLst/>
          </a:prstGeom>
          <a:ln w="158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506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Multiple atrial </a:t>
            </a:r>
            <a:r>
              <a:rPr lang="en-GB" dirty="0" err="1"/>
              <a:t>ectopics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669" y="1424409"/>
            <a:ext cx="4097694" cy="5364850"/>
          </a:xfrm>
        </p:spPr>
        <p:txBody>
          <a:bodyPr>
            <a:normAutofit fontScale="92500" lnSpcReduction="20000"/>
          </a:bodyPr>
          <a:lstStyle/>
          <a:p>
            <a:r>
              <a:rPr lang="en-GB" b="1" dirty="0"/>
              <a:t>Couplet</a:t>
            </a:r>
            <a:r>
              <a:rPr lang="en-GB" dirty="0"/>
              <a:t> – 2 consecutive premature beats</a:t>
            </a:r>
          </a:p>
          <a:p>
            <a:r>
              <a:rPr lang="en-GB" b="1" dirty="0"/>
              <a:t>Triplet</a:t>
            </a:r>
            <a:r>
              <a:rPr lang="en-GB" dirty="0"/>
              <a:t> -    3 consecutive premature beats</a:t>
            </a:r>
          </a:p>
          <a:p>
            <a:r>
              <a:rPr lang="en-GB" b="1" dirty="0"/>
              <a:t>Salvo</a:t>
            </a:r>
            <a:r>
              <a:rPr lang="en-GB" dirty="0"/>
              <a:t> – more than 3 consecutive atrial </a:t>
            </a:r>
            <a:r>
              <a:rPr lang="en-GB" dirty="0" err="1" smtClean="0"/>
              <a:t>ectopics</a:t>
            </a:r>
            <a:endParaRPr lang="en-GB" dirty="0" smtClean="0"/>
          </a:p>
          <a:p>
            <a:endParaRPr lang="en-GB" dirty="0"/>
          </a:p>
          <a:p>
            <a:r>
              <a:rPr lang="en-GB" b="1" dirty="0"/>
              <a:t>Atrial </a:t>
            </a:r>
            <a:r>
              <a:rPr lang="en-GB" b="1" dirty="0" err="1"/>
              <a:t>bigeminy</a:t>
            </a:r>
            <a:r>
              <a:rPr lang="en-GB" b="1" dirty="0"/>
              <a:t> </a:t>
            </a:r>
            <a:r>
              <a:rPr lang="en-GB" dirty="0"/>
              <a:t>– 1 normal beat followed by premature beat followed by normal </a:t>
            </a:r>
            <a:r>
              <a:rPr lang="en-GB" dirty="0" smtClean="0"/>
              <a:t>beat</a:t>
            </a:r>
            <a:endParaRPr lang="en-GB" dirty="0"/>
          </a:p>
          <a:p>
            <a:r>
              <a:rPr lang="en-GB" b="1" dirty="0"/>
              <a:t>Atrial </a:t>
            </a:r>
            <a:r>
              <a:rPr lang="en-GB" b="1" dirty="0" err="1"/>
              <a:t>trigeminy</a:t>
            </a:r>
            <a:r>
              <a:rPr lang="en-GB" b="1" dirty="0"/>
              <a:t> </a:t>
            </a:r>
            <a:r>
              <a:rPr lang="en-GB" dirty="0"/>
              <a:t>– premature normal beat followed by 2 normal beats followed by premature normal beat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097" y="1298295"/>
            <a:ext cx="4015273" cy="16168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254" y="3309463"/>
            <a:ext cx="7043940" cy="16509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254" y="5137422"/>
            <a:ext cx="7162437" cy="16518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30008" y="835039"/>
            <a:ext cx="1838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Atrial couplet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4792254" y="3009036"/>
            <a:ext cx="4170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Sinus Rhythm  with Atrial </a:t>
            </a:r>
            <a:r>
              <a:rPr lang="en-GB" dirty="0" err="1" smtClean="0"/>
              <a:t>bigeminy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4664735" y="4864238"/>
            <a:ext cx="4170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Sinus Rhythm  with Atrial </a:t>
            </a:r>
            <a:r>
              <a:rPr lang="en-GB" dirty="0" err="1" smtClean="0"/>
              <a:t>trigeminy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399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Atrial fibrillation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90688"/>
            <a:ext cx="7303477" cy="4486275"/>
          </a:xfrm>
        </p:spPr>
        <p:txBody>
          <a:bodyPr>
            <a:normAutofit fontScale="77500" lnSpcReduction="20000"/>
          </a:bodyPr>
          <a:lstStyle/>
          <a:p>
            <a:pPr marL="457200" indent="-457200"/>
            <a:r>
              <a:rPr lang="en-GB" dirty="0"/>
              <a:t>Uncontrolled, chaotic atrial rhythm</a:t>
            </a:r>
          </a:p>
          <a:p>
            <a:pPr marL="457200" indent="-457200"/>
            <a:r>
              <a:rPr lang="en-GB" dirty="0"/>
              <a:t>Disorganised excitation &amp; recovery of atrial muscle</a:t>
            </a:r>
          </a:p>
          <a:p>
            <a:pPr marL="457200" indent="-457200"/>
            <a:r>
              <a:rPr lang="en-GB" dirty="0"/>
              <a:t>Impulse reached AVN at frequent yet irregular intervals- some are stronger than others</a:t>
            </a:r>
          </a:p>
          <a:p>
            <a:pPr marL="457200" indent="-457200"/>
            <a:r>
              <a:rPr lang="en-GB" dirty="0"/>
              <a:t>AVN can only conduct some of these impulses due to the refractory period</a:t>
            </a:r>
          </a:p>
          <a:p>
            <a:pPr marL="457200" indent="-457200"/>
            <a:r>
              <a:rPr lang="en-GB" dirty="0"/>
              <a:t>Pulses reaching the AVN during the refractory period are blocked</a:t>
            </a:r>
          </a:p>
          <a:p>
            <a:pPr marL="457200" indent="-457200"/>
            <a:r>
              <a:rPr lang="en-GB" dirty="0"/>
              <a:t>Respiration, emotion, vagal stimulation &amp; exercise can vary the refractory period</a:t>
            </a:r>
          </a:p>
          <a:p>
            <a:pPr marL="457200" indent="-457200"/>
            <a:r>
              <a:rPr lang="en-GB" dirty="0"/>
              <a:t>Transmission to ventricles is </a:t>
            </a:r>
            <a:r>
              <a:rPr lang="en-GB" dirty="0" smtClean="0"/>
              <a:t>irregular</a:t>
            </a:r>
          </a:p>
          <a:p>
            <a:pPr marL="457200" indent="-457200"/>
            <a:r>
              <a:rPr lang="en-GB" dirty="0" smtClean="0"/>
              <a:t>Only signals LARGE enough and hitting the AVN post refractory will be conducted</a:t>
            </a:r>
          </a:p>
          <a:p>
            <a:pPr marL="457200" indent="-457200"/>
            <a:r>
              <a:rPr lang="en-GB" dirty="0" smtClean="0"/>
              <a:t>Hence IRREGULAR rhythm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9837" y="1027906"/>
            <a:ext cx="2523963" cy="367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42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Atrial fibrillation </a:t>
            </a:r>
            <a:br>
              <a:rPr lang="en-GB" dirty="0" smtClean="0"/>
            </a:br>
            <a:r>
              <a:rPr lang="en-GB" dirty="0" smtClean="0"/>
              <a:t>ECG Criteria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 wave – absent</a:t>
            </a:r>
          </a:p>
          <a:p>
            <a:pPr lvl="1"/>
            <a:r>
              <a:rPr lang="en-GB" dirty="0"/>
              <a:t>Small, rapid irregular fibrillation waves (can look like muscle tension)</a:t>
            </a:r>
          </a:p>
          <a:p>
            <a:r>
              <a:rPr lang="en-GB" dirty="0"/>
              <a:t>Rhythm – irregular</a:t>
            </a:r>
          </a:p>
          <a:p>
            <a:r>
              <a:rPr lang="en-GB" dirty="0"/>
              <a:t>QRS – normal </a:t>
            </a:r>
            <a:r>
              <a:rPr lang="en-GB" dirty="0" smtClean="0"/>
              <a:t>duration (unless inter- ventricular conduction delay)</a:t>
            </a:r>
            <a:endParaRPr lang="en-GB" dirty="0"/>
          </a:p>
          <a:p>
            <a:r>
              <a:rPr lang="en-GB" dirty="0"/>
              <a:t>Rate – can be fast or slow or both  - depending on AVN conduction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531" y="4473216"/>
            <a:ext cx="6512767" cy="19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06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Fine AF</a:t>
            </a:r>
            <a:endParaRPr lang="en-GB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6" y="1477238"/>
            <a:ext cx="9588137" cy="5180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1166327" y="3377682"/>
            <a:ext cx="615820" cy="326571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838200" y="3028855"/>
            <a:ext cx="1559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Fine fibrillation waves</a:t>
            </a:r>
            <a:endParaRPr lang="en-GB" sz="12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896514" y="5954485"/>
            <a:ext cx="885633" cy="7776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837352" y="5954485"/>
            <a:ext cx="560614" cy="15551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453171" y="5962261"/>
            <a:ext cx="803213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338801" y="5962261"/>
            <a:ext cx="615819" cy="0"/>
          </a:xfrm>
          <a:prstGeom prst="straightConnector1">
            <a:avLst/>
          </a:prstGeom>
          <a:ln w="2222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65110" y="5542384"/>
            <a:ext cx="288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Irregular RR interval </a:t>
            </a:r>
            <a:endParaRPr lang="en-GB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9879560" y="1077380"/>
            <a:ext cx="231244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ECG </a:t>
            </a:r>
            <a:r>
              <a:rPr lang="en-GB" dirty="0" smtClean="0"/>
              <a:t>Rhythm interpretation </a:t>
            </a:r>
            <a:r>
              <a:rPr lang="en-GB" dirty="0"/>
              <a:t>process</a:t>
            </a:r>
          </a:p>
          <a:p>
            <a:endParaRPr lang="en-GB" dirty="0"/>
          </a:p>
          <a:p>
            <a:pPr marL="342900" indent="-342900">
              <a:buAutoNum type="arabicPeriod"/>
            </a:pPr>
            <a:r>
              <a:rPr lang="en-GB" dirty="0"/>
              <a:t>Is there a clear definable P wave? </a:t>
            </a:r>
            <a:r>
              <a:rPr lang="en-GB" dirty="0" smtClean="0"/>
              <a:t>NO</a:t>
            </a:r>
            <a:endParaRPr lang="en-GB" dirty="0"/>
          </a:p>
          <a:p>
            <a:pPr marL="342900" indent="-342900">
              <a:buAutoNum type="arabicPeriod"/>
            </a:pPr>
            <a:r>
              <a:rPr lang="en-GB" dirty="0"/>
              <a:t>Is there 1 QRS for every P wave ? </a:t>
            </a:r>
            <a:r>
              <a:rPr lang="en-GB" dirty="0" smtClean="0"/>
              <a:t>N/A (no P waves)</a:t>
            </a:r>
            <a:endParaRPr lang="en-GB" dirty="0"/>
          </a:p>
          <a:p>
            <a:pPr marL="342900" indent="-342900">
              <a:buAutoNum type="arabicPeriod"/>
            </a:pPr>
            <a:r>
              <a:rPr lang="en-GB" dirty="0"/>
              <a:t>Is it regular or irregular ? </a:t>
            </a:r>
            <a:r>
              <a:rPr lang="en-GB" dirty="0" smtClean="0"/>
              <a:t>IRREGULAR</a:t>
            </a:r>
            <a:endParaRPr lang="en-GB" dirty="0"/>
          </a:p>
          <a:p>
            <a:pPr marL="342900" indent="-342900">
              <a:buAutoNum type="arabicPeriod"/>
            </a:pPr>
            <a:r>
              <a:rPr lang="en-GB" dirty="0"/>
              <a:t>Intervals ? </a:t>
            </a:r>
            <a:endParaRPr lang="en-GB" dirty="0" smtClean="0"/>
          </a:p>
          <a:p>
            <a:pPr marL="342900" indent="-342900">
              <a:buAutoNum type="arabicPeriod"/>
            </a:pPr>
            <a:r>
              <a:rPr lang="en-GB" dirty="0" smtClean="0"/>
              <a:t>No PR interval</a:t>
            </a:r>
          </a:p>
          <a:p>
            <a:r>
              <a:rPr lang="en-GB" dirty="0"/>
              <a:t> </a:t>
            </a:r>
            <a:r>
              <a:rPr lang="en-GB" dirty="0" smtClean="0"/>
              <a:t>      NORMAL (QRS)</a:t>
            </a:r>
          </a:p>
          <a:p>
            <a:r>
              <a:rPr lang="en-GB" dirty="0" smtClean="0"/>
              <a:t>5. Morphologies?</a:t>
            </a:r>
          </a:p>
          <a:p>
            <a:r>
              <a:rPr lang="en-GB" dirty="0" smtClean="0"/>
              <a:t>     NORMAL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757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Course Atrial fibrillation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76" y="2292938"/>
            <a:ext cx="8699863" cy="2703649"/>
          </a:xfrm>
        </p:spPr>
      </p:pic>
      <p:sp>
        <p:nvSpPr>
          <p:cNvPr id="3" name="TextBox 2"/>
          <p:cNvSpPr txBox="1"/>
          <p:nvPr/>
        </p:nvSpPr>
        <p:spPr>
          <a:xfrm>
            <a:off x="9844216" y="2380735"/>
            <a:ext cx="162285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Course fibrillations waves</a:t>
            </a:r>
          </a:p>
          <a:p>
            <a:endParaRPr lang="en-GB" dirty="0"/>
          </a:p>
          <a:p>
            <a:r>
              <a:rPr lang="en-GB" dirty="0" smtClean="0"/>
              <a:t>Often confused with Atrial flutter</a:t>
            </a:r>
          </a:p>
          <a:p>
            <a:endParaRPr lang="en-GB" dirty="0"/>
          </a:p>
          <a:p>
            <a:r>
              <a:rPr lang="en-GB" dirty="0" smtClean="0"/>
              <a:t>No clear “saw-tooth “pattern</a:t>
            </a:r>
          </a:p>
          <a:p>
            <a:endParaRPr lang="en-GB" dirty="0"/>
          </a:p>
          <a:p>
            <a:r>
              <a:rPr lang="en-GB" dirty="0" smtClean="0"/>
              <a:t>Irregular RR interval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158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Atrial fibrillation with Rapid Ventricular response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7656934" cy="4298822"/>
          </a:xfrm>
        </p:spPr>
      </p:pic>
      <p:sp>
        <p:nvSpPr>
          <p:cNvPr id="5" name="TextBox 4"/>
          <p:cNvSpPr txBox="1"/>
          <p:nvPr/>
        </p:nvSpPr>
        <p:spPr>
          <a:xfrm>
            <a:off x="9274629" y="2099388"/>
            <a:ext cx="1996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AF with Heart Rate 100-150 bpm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971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Fast Atrial fibrillation </a:t>
            </a:r>
            <a:endParaRPr lang="en-GB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19437"/>
            <a:ext cx="7580952" cy="4314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71005" y="1886465"/>
            <a:ext cx="27843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 P clear definable consistent P wave </a:t>
            </a:r>
          </a:p>
          <a:p>
            <a:endParaRPr lang="en-GB" dirty="0"/>
          </a:p>
          <a:p>
            <a:r>
              <a:rPr lang="en-GB" dirty="0" smtClean="0"/>
              <a:t>Irregular RR interval</a:t>
            </a:r>
          </a:p>
          <a:p>
            <a:endParaRPr lang="en-GB" dirty="0"/>
          </a:p>
          <a:p>
            <a:r>
              <a:rPr lang="en-GB" dirty="0" smtClean="0"/>
              <a:t>HR &gt; 150bpm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479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Atrial fibrillation with slow ventricular response</a:t>
            </a:r>
            <a:endParaRPr lang="en-GB" dirty="0"/>
          </a:p>
        </p:txBody>
      </p:sp>
      <p:pic>
        <p:nvPicPr>
          <p:cNvPr id="4" name="Picture 2" descr="http://www.emedu.org/ecg/images/afib_3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805" y="2780807"/>
            <a:ext cx="857250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78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u="sng" dirty="0" smtClean="0"/>
              <a:t>Module 3 </a:t>
            </a:r>
            <a:br>
              <a:rPr lang="en-GB" u="sng" dirty="0" smtClean="0"/>
            </a:br>
            <a:r>
              <a:rPr lang="en-GB" u="sng" dirty="0" smtClean="0"/>
              <a:t>Atrial flutter</a:t>
            </a:r>
            <a:endParaRPr lang="en-GB" u="sng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8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65954" y="1494693"/>
            <a:ext cx="6538452" cy="41679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5846" y="727091"/>
            <a:ext cx="5838092" cy="613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3200" dirty="0"/>
              <a:t>Rapid atrial conduction </a:t>
            </a:r>
            <a:endParaRPr lang="en-GB" sz="3200" dirty="0" smtClean="0"/>
          </a:p>
          <a:p>
            <a:pPr>
              <a:lnSpc>
                <a:spcPct val="90000"/>
              </a:lnSpc>
            </a:pPr>
            <a:endParaRPr lang="en-GB" sz="3200" dirty="0"/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3200" dirty="0"/>
              <a:t>Circus movement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3200" dirty="0"/>
              <a:t>Continuous self-perpetuating circular path of excitation around orifices of SVC &amp; </a:t>
            </a:r>
            <a:r>
              <a:rPr lang="en-GB" sz="3200" dirty="0" smtClean="0"/>
              <a:t>IVC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3200" dirty="0"/>
              <a:t>Focal movement	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3200" dirty="0"/>
              <a:t>Ectopic focus in the atrium discharging rapidly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3200" dirty="0"/>
              <a:t>AVN cannot conduct every impulse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094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Saw – tooth Flutter Waves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077" y="1570161"/>
            <a:ext cx="4964723" cy="4351338"/>
          </a:xfrm>
        </p:spPr>
        <p:txBody>
          <a:bodyPr>
            <a:normAutofit fontScale="92500"/>
          </a:bodyPr>
          <a:lstStyle/>
          <a:p>
            <a:r>
              <a:rPr lang="en-GB" dirty="0"/>
              <a:t>P wave – Rapid (300-350bpm) , bizarre but regular seen in a pattern</a:t>
            </a:r>
          </a:p>
          <a:p>
            <a:endParaRPr lang="en-GB" dirty="0"/>
          </a:p>
          <a:p>
            <a:r>
              <a:rPr lang="en-GB" dirty="0"/>
              <a:t>Ventricular Rhythm – </a:t>
            </a:r>
            <a:r>
              <a:rPr lang="en-GB" dirty="0" smtClean="0"/>
              <a:t>more likely regular due to AVN conduction ability.  But can have variable block </a:t>
            </a:r>
            <a:endParaRPr lang="en-GB" dirty="0"/>
          </a:p>
          <a:p>
            <a:endParaRPr lang="en-GB" dirty="0"/>
          </a:p>
          <a:p>
            <a:r>
              <a:rPr lang="en-GB" dirty="0"/>
              <a:t>QRS – normal </a:t>
            </a:r>
            <a:r>
              <a:rPr lang="en-GB" dirty="0" smtClean="0"/>
              <a:t>(without any IVCD)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8136" y="1307981"/>
            <a:ext cx="4745787" cy="16654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136" y="3266179"/>
            <a:ext cx="4745787" cy="13624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517390" y="1307981"/>
            <a:ext cx="164113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r>
              <a:rPr lang="en-GB" sz="2400" dirty="0" smtClean="0"/>
              <a:t>3:1 block</a:t>
            </a:r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/>
          </a:p>
          <a:p>
            <a:r>
              <a:rPr lang="en-GB" sz="2400" dirty="0" smtClean="0"/>
              <a:t>2:1block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sz="2400" dirty="0" smtClean="0"/>
              <a:t>variable block </a:t>
            </a:r>
            <a:endParaRPr lang="en-GB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6419" y="4921396"/>
            <a:ext cx="4880970" cy="174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9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Atrial flutter – variable block </a:t>
            </a:r>
            <a:endParaRPr lang="en-GB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143" y="1891895"/>
            <a:ext cx="7620000" cy="41814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705461" y="2071397"/>
            <a:ext cx="30324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 clear definable P waves</a:t>
            </a:r>
          </a:p>
          <a:p>
            <a:endParaRPr lang="en-GB" dirty="0"/>
          </a:p>
          <a:p>
            <a:r>
              <a:rPr lang="en-GB" dirty="0" smtClean="0"/>
              <a:t>“saw-tooth “ flutter waves</a:t>
            </a:r>
          </a:p>
          <a:p>
            <a:endParaRPr lang="en-GB" dirty="0"/>
          </a:p>
          <a:p>
            <a:r>
              <a:rPr lang="en-GB" dirty="0" smtClean="0"/>
              <a:t>RR mostly regular with occasional variation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815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Atrial flutter 3:1 block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4482" y="1690688"/>
            <a:ext cx="7620000" cy="42005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05461" y="2071397"/>
            <a:ext cx="303244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 clear definable P waves</a:t>
            </a:r>
          </a:p>
          <a:p>
            <a:endParaRPr lang="en-GB" dirty="0"/>
          </a:p>
          <a:p>
            <a:r>
              <a:rPr lang="en-GB" dirty="0" smtClean="0"/>
              <a:t>“saw-tooth “ flutter waves </a:t>
            </a:r>
          </a:p>
          <a:p>
            <a:r>
              <a:rPr lang="en-GB" dirty="0" smtClean="0"/>
              <a:t>3 flutter waves to 1 QRS</a:t>
            </a:r>
          </a:p>
          <a:p>
            <a:endParaRPr lang="en-GB" dirty="0"/>
          </a:p>
          <a:p>
            <a:r>
              <a:rPr lang="en-GB" dirty="0" smtClean="0"/>
              <a:t>RR mostly regular with occasional variation </a:t>
            </a:r>
          </a:p>
          <a:p>
            <a:endParaRPr lang="en-GB" dirty="0"/>
          </a:p>
          <a:p>
            <a:endParaRPr lang="en-GB" dirty="0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1539551" y="2705878"/>
            <a:ext cx="111967" cy="3452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1691951" y="2721429"/>
            <a:ext cx="111967" cy="3452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1827244" y="2721429"/>
            <a:ext cx="111967" cy="3452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444690" y="3051110"/>
            <a:ext cx="9626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Flutter Waves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76849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u="sng" dirty="0" smtClean="0"/>
              <a:t>Module 4:</a:t>
            </a:r>
            <a:br>
              <a:rPr lang="en-GB" u="sng" dirty="0" smtClean="0"/>
            </a:br>
            <a:r>
              <a:rPr lang="en-GB" u="sng" dirty="0" smtClean="0"/>
              <a:t>Supraventricular Tachycardia</a:t>
            </a:r>
            <a:endParaRPr lang="en-GB" u="sng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SVT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39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SVT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Narrow complex tachycardia</a:t>
            </a:r>
          </a:p>
          <a:p>
            <a:r>
              <a:rPr lang="en-GB" dirty="0"/>
              <a:t>Focus above ventricles</a:t>
            </a:r>
          </a:p>
          <a:p>
            <a:r>
              <a:rPr lang="en-GB" dirty="0"/>
              <a:t>Cycle can be shorter than refractory period</a:t>
            </a:r>
          </a:p>
          <a:p>
            <a:r>
              <a:rPr lang="en-GB" dirty="0"/>
              <a:t>Some atrial impulses are blocked (normally 2:1 or 3:1)</a:t>
            </a:r>
          </a:p>
          <a:p>
            <a:r>
              <a:rPr lang="en-GB" dirty="0"/>
              <a:t>Going so fast (&gt;150bpm) P waves cannot be identified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03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95620" y="165532"/>
            <a:ext cx="5667375" cy="1638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620" y="2412954"/>
            <a:ext cx="5667375" cy="11421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619" y="4164226"/>
            <a:ext cx="5667375" cy="244317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1043" y="329423"/>
            <a:ext cx="5204312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Sudden onset / Sudden offset</a:t>
            </a:r>
          </a:p>
          <a:p>
            <a:endParaRPr lang="en-GB" sz="3200" dirty="0"/>
          </a:p>
          <a:p>
            <a:r>
              <a:rPr lang="en-GB" sz="3200" dirty="0" smtClean="0"/>
              <a:t>Non visible P waves</a:t>
            </a:r>
          </a:p>
          <a:p>
            <a:endParaRPr lang="en-GB" sz="3200" dirty="0"/>
          </a:p>
          <a:p>
            <a:r>
              <a:rPr lang="en-GB" sz="3200" dirty="0" smtClean="0"/>
              <a:t>Regular RR interval</a:t>
            </a:r>
          </a:p>
          <a:p>
            <a:endParaRPr lang="en-GB" sz="3200" dirty="0"/>
          </a:p>
          <a:p>
            <a:r>
              <a:rPr lang="en-GB" sz="3200" dirty="0" smtClean="0"/>
              <a:t>Narrow QRS</a:t>
            </a:r>
          </a:p>
          <a:p>
            <a:endParaRPr lang="en-GB" sz="3200" dirty="0"/>
          </a:p>
          <a:p>
            <a:r>
              <a:rPr lang="en-GB" sz="3200" dirty="0" smtClean="0"/>
              <a:t>&gt;150BPM</a:t>
            </a:r>
          </a:p>
          <a:p>
            <a:endParaRPr lang="en-GB" sz="3200" dirty="0"/>
          </a:p>
          <a:p>
            <a:r>
              <a:rPr lang="en-GB" sz="3200" dirty="0" smtClean="0"/>
              <a:t>Often due to accessory pathway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4695092" y="2268415"/>
            <a:ext cx="1300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May cause rate related Ischaemia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51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186" y="453082"/>
            <a:ext cx="9906083" cy="55040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19269" y="543697"/>
            <a:ext cx="21727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 P waves visible</a:t>
            </a:r>
          </a:p>
          <a:p>
            <a:endParaRPr lang="en-GB" dirty="0"/>
          </a:p>
          <a:p>
            <a:r>
              <a:rPr lang="en-GB" dirty="0" smtClean="0"/>
              <a:t>QRS normal / narrow</a:t>
            </a:r>
          </a:p>
          <a:p>
            <a:endParaRPr lang="en-GB" dirty="0"/>
          </a:p>
          <a:p>
            <a:r>
              <a:rPr lang="en-GB" dirty="0" smtClean="0"/>
              <a:t>RR regular</a:t>
            </a:r>
          </a:p>
          <a:p>
            <a:endParaRPr lang="en-GB" dirty="0"/>
          </a:p>
          <a:p>
            <a:r>
              <a:rPr lang="en-GB" dirty="0" smtClean="0"/>
              <a:t>HR 150BPM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0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659" y="893157"/>
            <a:ext cx="7347122" cy="39674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57967" y="461319"/>
            <a:ext cx="230659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Initial ECG (SVT)</a:t>
            </a:r>
          </a:p>
          <a:p>
            <a:endParaRPr lang="en-GB" dirty="0" smtClean="0"/>
          </a:p>
          <a:p>
            <a:r>
              <a:rPr lang="en-GB" dirty="0" smtClean="0"/>
              <a:t>No </a:t>
            </a:r>
            <a:r>
              <a:rPr lang="en-GB" dirty="0"/>
              <a:t>P waves visible</a:t>
            </a:r>
          </a:p>
          <a:p>
            <a:endParaRPr lang="en-GB" dirty="0"/>
          </a:p>
          <a:p>
            <a:r>
              <a:rPr lang="en-GB" dirty="0"/>
              <a:t>QRS normal / narrow</a:t>
            </a:r>
          </a:p>
          <a:p>
            <a:endParaRPr lang="en-GB" dirty="0"/>
          </a:p>
          <a:p>
            <a:r>
              <a:rPr lang="en-GB" dirty="0"/>
              <a:t>RR regular</a:t>
            </a:r>
          </a:p>
          <a:p>
            <a:endParaRPr lang="en-GB" dirty="0"/>
          </a:p>
          <a:p>
            <a:r>
              <a:rPr lang="en-GB" dirty="0"/>
              <a:t>HR </a:t>
            </a:r>
            <a:r>
              <a:rPr lang="en-GB" dirty="0" smtClean="0"/>
              <a:t>150BPM</a:t>
            </a:r>
          </a:p>
          <a:p>
            <a:endParaRPr lang="en-GB" dirty="0"/>
          </a:p>
          <a:p>
            <a:r>
              <a:rPr lang="en-GB" dirty="0" smtClean="0"/>
              <a:t>Post SVT </a:t>
            </a:r>
          </a:p>
          <a:p>
            <a:endParaRPr lang="en-GB" dirty="0"/>
          </a:p>
          <a:p>
            <a:r>
              <a:rPr lang="en-GB" dirty="0" smtClean="0"/>
              <a:t>Sudden offset</a:t>
            </a:r>
          </a:p>
          <a:p>
            <a:endParaRPr lang="en-GB" dirty="0"/>
          </a:p>
          <a:p>
            <a:r>
              <a:rPr lang="en-GB" dirty="0" smtClean="0"/>
              <a:t>1 P wave to 1 QRS</a:t>
            </a:r>
          </a:p>
          <a:p>
            <a:endParaRPr lang="en-GB" dirty="0"/>
          </a:p>
          <a:p>
            <a:r>
              <a:rPr lang="en-GB" dirty="0" smtClean="0"/>
              <a:t>RR regular</a:t>
            </a:r>
          </a:p>
          <a:p>
            <a:endParaRPr lang="en-GB" dirty="0"/>
          </a:p>
          <a:p>
            <a:r>
              <a:rPr lang="en-GB" dirty="0" smtClean="0"/>
              <a:t>Sinus rhythm </a:t>
            </a:r>
            <a:endParaRPr lang="en-GB" dirty="0"/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83741" y="5107459"/>
            <a:ext cx="5873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SVT returning to Sinus rhythm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154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3361" y="232041"/>
            <a:ext cx="6038336" cy="32058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3362" y="3598054"/>
            <a:ext cx="6038336" cy="28817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1232" y="0"/>
            <a:ext cx="4876799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Difference between Fast AF and SVT</a:t>
            </a:r>
          </a:p>
          <a:p>
            <a:pPr algn="ctr"/>
            <a:endParaRPr lang="en-GB" sz="3600" dirty="0"/>
          </a:p>
          <a:p>
            <a:pPr algn="ctr"/>
            <a:endParaRPr lang="en-GB" sz="3600" dirty="0" smtClean="0"/>
          </a:p>
          <a:p>
            <a:pPr algn="ctr"/>
            <a:endParaRPr lang="en-GB" sz="3600" dirty="0"/>
          </a:p>
          <a:p>
            <a:pPr algn="ctr"/>
            <a:endParaRPr lang="en-GB" sz="3600" dirty="0" smtClean="0"/>
          </a:p>
          <a:p>
            <a:r>
              <a:rPr lang="en-GB" sz="3200" dirty="0" smtClean="0"/>
              <a:t>RR Interval</a:t>
            </a:r>
          </a:p>
          <a:p>
            <a:endParaRPr lang="en-GB" sz="3200" dirty="0"/>
          </a:p>
          <a:p>
            <a:r>
              <a:rPr lang="en-GB" sz="3200" dirty="0" smtClean="0"/>
              <a:t>Variable in Fast AF</a:t>
            </a:r>
          </a:p>
          <a:p>
            <a:endParaRPr lang="en-GB" sz="3200" dirty="0"/>
          </a:p>
          <a:p>
            <a:r>
              <a:rPr lang="en-GB" sz="3200" dirty="0" smtClean="0"/>
              <a:t>Regular in SVT</a:t>
            </a:r>
            <a:endParaRPr lang="en-GB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1154032" y="543697"/>
            <a:ext cx="114506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Fast AF</a:t>
            </a:r>
          </a:p>
          <a:p>
            <a:r>
              <a:rPr lang="en-GB" dirty="0" smtClean="0"/>
              <a:t>(Irregular)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SVT</a:t>
            </a:r>
          </a:p>
          <a:p>
            <a:r>
              <a:rPr lang="en-GB" smtClean="0"/>
              <a:t>Regular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853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</TotalTime>
  <Words>1256</Words>
  <Application>Microsoft Macintosh PowerPoint</Application>
  <PresentationFormat>Widescreen</PresentationFormat>
  <Paragraphs>303</Paragraphs>
  <Slides>39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Arial</vt:lpstr>
      <vt:lpstr>Calibri</vt:lpstr>
      <vt:lpstr>Calibri Light</vt:lpstr>
      <vt:lpstr>Symbol</vt:lpstr>
      <vt:lpstr>Times New Roman</vt:lpstr>
      <vt:lpstr>Wingdings</vt:lpstr>
      <vt:lpstr>Office Theme</vt:lpstr>
      <vt:lpstr>Document</vt:lpstr>
      <vt:lpstr>Module 1: Introduction to ECG &amp; Normal ECG </vt:lpstr>
      <vt:lpstr>Importance of Correct anatomical positions </vt:lpstr>
      <vt:lpstr>ECG Equipment Settings </vt:lpstr>
      <vt:lpstr>Precordial (Chest ) leads</vt:lpstr>
      <vt:lpstr>Chest lead placement</vt:lpstr>
      <vt:lpstr>PowerPoint Presentation</vt:lpstr>
      <vt:lpstr>Quick Guide</vt:lpstr>
      <vt:lpstr>What should a Normal ECG look like? </vt:lpstr>
      <vt:lpstr>Transposition of V1 and V3</vt:lpstr>
      <vt:lpstr>Technical Dextrocardia </vt:lpstr>
      <vt:lpstr>References</vt:lpstr>
      <vt:lpstr>Normal ECG</vt:lpstr>
      <vt:lpstr>ECG Paper</vt:lpstr>
      <vt:lpstr>Intervals </vt:lpstr>
      <vt:lpstr>Normal Heart rates </vt:lpstr>
      <vt:lpstr>Sinus rhythm, no abnormalities  Against which all other ECGs can be measured</vt:lpstr>
      <vt:lpstr>Module 2  ATRIAL FIBRILLATION </vt:lpstr>
      <vt:lpstr>Atrial ectopic beat </vt:lpstr>
      <vt:lpstr>P wave morphology different morphology to sinus P wave (maybe very subtle)  </vt:lpstr>
      <vt:lpstr>Compensatory Pause   </vt:lpstr>
      <vt:lpstr>Multiple atrial ectopics</vt:lpstr>
      <vt:lpstr>Atrial fibrillation </vt:lpstr>
      <vt:lpstr>Atrial fibrillation  ECG Criteria</vt:lpstr>
      <vt:lpstr>Fine AF</vt:lpstr>
      <vt:lpstr>Course Atrial fibrillation </vt:lpstr>
      <vt:lpstr>Atrial fibrillation with Rapid Ventricular response </vt:lpstr>
      <vt:lpstr>Fast Atrial fibrillation </vt:lpstr>
      <vt:lpstr>Atrial fibrillation with slow ventricular response</vt:lpstr>
      <vt:lpstr>Module 3  Atrial flutter</vt:lpstr>
      <vt:lpstr>PowerPoint Presentation</vt:lpstr>
      <vt:lpstr>Saw – tooth Flutter Waves </vt:lpstr>
      <vt:lpstr>Atrial flutter – variable block </vt:lpstr>
      <vt:lpstr>Atrial flutter 3:1 block </vt:lpstr>
      <vt:lpstr>Module 4: Supraventricular Tachycardia</vt:lpstr>
      <vt:lpstr>SVT </vt:lpstr>
      <vt:lpstr>PowerPoint Presentation</vt:lpstr>
      <vt:lpstr>PowerPoint Presentation</vt:lpstr>
      <vt:lpstr>PowerPoint Presentation</vt:lpstr>
      <vt:lpstr>PowerPoint Presentation</vt:lpstr>
    </vt:vector>
  </TitlesOfParts>
  <Company>University of Leeds</Company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Performing an ECG</dc:title>
  <dc:creator>Rhona Riley</dc:creator>
  <cp:lastModifiedBy>Microsoft Office User</cp:lastModifiedBy>
  <cp:revision>33</cp:revision>
  <dcterms:created xsi:type="dcterms:W3CDTF">2017-09-26T11:07:21Z</dcterms:created>
  <dcterms:modified xsi:type="dcterms:W3CDTF">2017-11-29T19:20:13Z</dcterms:modified>
</cp:coreProperties>
</file>